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+7IJz8LJ1r59LtkHCtbZwl6jP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9D1835-86D4-43A0-BDCA-86BB1FD59272}">
  <a:tblStyle styleId="{8E9D1835-86D4-43A0-BDCA-86BB1FD5927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927410" y="900383"/>
            <a:ext cx="5105400" cy="4764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Cooling Issues</a:t>
            </a:r>
            <a:br>
              <a:rPr b="1" lang="en-US" sz="6600"/>
            </a:br>
            <a:br>
              <a:rPr b="1" lang="en-US" sz="6600"/>
            </a:br>
            <a:r>
              <a:rPr b="1" lang="en-US"/>
              <a:t> January 2022 - detector closing</a:t>
            </a:r>
            <a:endParaRPr b="1"/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8341112" y="2662120"/>
            <a:ext cx="3168806" cy="3560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Oleg Solovianov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Ludovico Pontecorvo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Stanislav Nemecek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Antonio Cervello Duato 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Merve Nazlim Agaras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Dawit Mesfin Belayneh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Katherine Rees Hughes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Filipe Manuel Pedro Martins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Irakli Minashvili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 </a:t>
            </a:r>
            <a:endParaRPr sz="2000"/>
          </a:p>
        </p:txBody>
      </p:sp>
      <p:sp>
        <p:nvSpPr>
          <p:cNvPr id="90" name="Google Shape;90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634" l="34335" r="11410" t="22204"/>
          <a:stretch/>
        </p:blipFill>
        <p:spPr>
          <a:xfrm>
            <a:off x="802888" y="579863"/>
            <a:ext cx="9964417" cy="528567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3992138" y="2921620"/>
            <a:ext cx="423746" cy="134929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338147" y="1171317"/>
            <a:ext cx="1817649" cy="1200329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Maintenance of cooling station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EBC closer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11-12 January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2"/>
          <p:cNvCxnSpPr>
            <a:stCxn id="98" idx="2"/>
            <a:endCxn id="97" idx="0"/>
          </p:cNvCxnSpPr>
          <p:nvPr/>
        </p:nvCxnSpPr>
        <p:spPr>
          <a:xfrm>
            <a:off x="2246972" y="2371646"/>
            <a:ext cx="1956900" cy="54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" name="Google Shape;100;p2"/>
          <p:cNvSpPr txBox="1"/>
          <p:nvPr/>
        </p:nvSpPr>
        <p:spPr>
          <a:xfrm>
            <a:off x="1784196" y="3833336"/>
            <a:ext cx="1817649" cy="1477328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opening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January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 with diffusion pump cables</a:t>
            </a:r>
            <a:endParaRPr/>
          </a:p>
        </p:txBody>
      </p:sp>
      <p:cxnSp>
        <p:nvCxnSpPr>
          <p:cNvPr id="101" name="Google Shape;101;p2"/>
          <p:cNvCxnSpPr/>
          <p:nvPr/>
        </p:nvCxnSpPr>
        <p:spPr>
          <a:xfrm flipH="1" rot="10800000">
            <a:off x="3601845" y="4493941"/>
            <a:ext cx="903248" cy="778147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" name="Google Shape;102;p2"/>
          <p:cNvCxnSpPr/>
          <p:nvPr/>
        </p:nvCxnSpPr>
        <p:spPr>
          <a:xfrm rot="10800000">
            <a:off x="6403990" y="2593328"/>
            <a:ext cx="1011571" cy="77434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3" name="Google Shape;103;p2"/>
          <p:cNvSpPr txBox="1"/>
          <p:nvPr/>
        </p:nvSpPr>
        <p:spPr>
          <a:xfrm>
            <a:off x="7415561" y="3367668"/>
            <a:ext cx="1817649" cy="64633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 closed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327896" y="1661531"/>
            <a:ext cx="1017149" cy="303313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3491134" y="607961"/>
            <a:ext cx="2742397" cy="64633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LBC33, LBC49, EBC48 and EBC49 fixation. 19-23 Jan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366525" y="1254292"/>
            <a:ext cx="418571" cy="407239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7" name="Google Shape;107;p2"/>
          <p:cNvCxnSpPr/>
          <p:nvPr/>
        </p:nvCxnSpPr>
        <p:spPr>
          <a:xfrm flipH="1">
            <a:off x="6403990" y="4493941"/>
            <a:ext cx="1582682" cy="390293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" name="Google Shape;108;p2"/>
          <p:cNvSpPr txBox="1"/>
          <p:nvPr/>
        </p:nvSpPr>
        <p:spPr>
          <a:xfrm>
            <a:off x="7986670" y="4121486"/>
            <a:ext cx="3170928" cy="1200329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LBC60 isolation valve rubber hose connection damaged by metallic PIN (on the EBC)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January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rot="-5400000">
            <a:off x="-1002567" y="2632589"/>
            <a:ext cx="29956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PPV Cycle (min)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FF"/>
                </a:solidFill>
                <a:latin typeface="Calibri"/>
                <a:ea typeface="Calibri"/>
                <a:cs typeface="Calibri"/>
                <a:sym typeface="Calibri"/>
              </a:rPr>
              <a:t>January-February 2022</a:t>
            </a:r>
            <a:endParaRPr b="1" sz="1800">
              <a:solidFill>
                <a:srgbClr val="3333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111" name="Google Shape;11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570" l="33889" r="18719" t="11289"/>
          <a:stretch/>
        </p:blipFill>
        <p:spPr>
          <a:xfrm rot="5400000">
            <a:off x="958320" y="625154"/>
            <a:ext cx="5543528" cy="5363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3"/>
          <p:cNvCxnSpPr>
            <a:stCxn id="118" idx="2"/>
          </p:cNvCxnSpPr>
          <p:nvPr/>
        </p:nvCxnSpPr>
        <p:spPr>
          <a:xfrm flipH="1">
            <a:off x="3780134" y="2062976"/>
            <a:ext cx="1310400" cy="139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" name="Google Shape;119;p3"/>
          <p:cNvCxnSpPr>
            <a:stCxn id="120" idx="0"/>
          </p:cNvCxnSpPr>
          <p:nvPr/>
        </p:nvCxnSpPr>
        <p:spPr>
          <a:xfrm rot="10800000">
            <a:off x="2988484" y="3590810"/>
            <a:ext cx="741600" cy="152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" name="Google Shape;118;p3"/>
          <p:cNvSpPr txBox="1"/>
          <p:nvPr/>
        </p:nvSpPr>
        <p:spPr>
          <a:xfrm>
            <a:off x="4215162" y="1693644"/>
            <a:ext cx="175074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Rubber hose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854712" y="5118410"/>
            <a:ext cx="1750743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Metallic PIN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22438" l="0" r="24907" t="0"/>
          <a:stretch/>
        </p:blipFill>
        <p:spPr>
          <a:xfrm>
            <a:off x="6606676" y="3456878"/>
            <a:ext cx="4990229" cy="289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699495" y="-591012"/>
            <a:ext cx="2810103" cy="499573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124" name="Google Shape;1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571" l="16132" r="50294" t="10894"/>
          <a:stretch/>
        </p:blipFill>
        <p:spPr>
          <a:xfrm>
            <a:off x="257372" y="458885"/>
            <a:ext cx="5258401" cy="533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29200" l="16165" r="50206" t="11207"/>
          <a:stretch/>
        </p:blipFill>
        <p:spPr>
          <a:xfrm>
            <a:off x="5866585" y="376465"/>
            <a:ext cx="5350120" cy="533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2388262" y="5238244"/>
            <a:ext cx="559558" cy="26161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EBC49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3018853" y="5238244"/>
            <a:ext cx="559558" cy="26161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EBC48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8575838" y="5238244"/>
            <a:ext cx="559558" cy="26161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LBC49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0170025" y="3710680"/>
            <a:ext cx="559558" cy="26161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LBC33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6426945" y="3649625"/>
            <a:ext cx="559558" cy="261610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LBC60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2947820" y="5011503"/>
            <a:ext cx="144965" cy="167268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8575838" y="5011503"/>
            <a:ext cx="144965" cy="167268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057536" y="3710680"/>
            <a:ext cx="144965" cy="167268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9954027" y="3627046"/>
            <a:ext cx="144965" cy="167268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2802855" y="5011503"/>
            <a:ext cx="144965" cy="167268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142" name="Google Shape;14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5"/>
          <p:cNvGrpSpPr/>
          <p:nvPr/>
        </p:nvGrpSpPr>
        <p:grpSpPr>
          <a:xfrm>
            <a:off x="3060427" y="2499217"/>
            <a:ext cx="7467599" cy="773420"/>
            <a:chOff x="2575932" y="752304"/>
            <a:chExt cx="7467599" cy="773420"/>
          </a:xfrm>
        </p:grpSpPr>
        <p:grpSp>
          <p:nvGrpSpPr>
            <p:cNvPr id="148" name="Google Shape;148;p5"/>
            <p:cNvGrpSpPr/>
            <p:nvPr/>
          </p:nvGrpSpPr>
          <p:grpSpPr>
            <a:xfrm>
              <a:off x="2575932" y="752304"/>
              <a:ext cx="7467599" cy="773420"/>
              <a:chOff x="2575932" y="752304"/>
              <a:chExt cx="7467599" cy="77342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2575932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6363629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151;p5"/>
            <p:cNvSpPr/>
            <p:nvPr/>
          </p:nvSpPr>
          <p:spPr>
            <a:xfrm>
              <a:off x="2821259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6501161" y="1283370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821259" y="1316941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501161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3060427" y="3660058"/>
            <a:ext cx="7467599" cy="773420"/>
            <a:chOff x="2575932" y="752304"/>
            <a:chExt cx="7467599" cy="773420"/>
          </a:xfrm>
        </p:grpSpPr>
        <p:grpSp>
          <p:nvGrpSpPr>
            <p:cNvPr id="156" name="Google Shape;156;p5"/>
            <p:cNvGrpSpPr/>
            <p:nvPr/>
          </p:nvGrpSpPr>
          <p:grpSpPr>
            <a:xfrm>
              <a:off x="2575932" y="752304"/>
              <a:ext cx="7467599" cy="773420"/>
              <a:chOff x="2575932" y="752304"/>
              <a:chExt cx="7467599" cy="77342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2575932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6363629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p5"/>
            <p:cNvSpPr/>
            <p:nvPr/>
          </p:nvSpPr>
          <p:spPr>
            <a:xfrm>
              <a:off x="2821259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501161" y="1283370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821259" y="1316941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501161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b="16584" l="0" r="0" t="19512"/>
          <a:stretch/>
        </p:blipFill>
        <p:spPr>
          <a:xfrm>
            <a:off x="742410" y="2499217"/>
            <a:ext cx="2264119" cy="193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/>
          <p:nvPr/>
        </p:nvSpPr>
        <p:spPr>
          <a:xfrm>
            <a:off x="2019868" y="2640842"/>
            <a:ext cx="1317009" cy="305815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019868" y="3078593"/>
            <a:ext cx="1323833" cy="464268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4019265" y="1966821"/>
            <a:ext cx="1009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MB-Side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4019265" y="4715829"/>
            <a:ext cx="1009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HV-Side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5"/>
          <p:cNvCxnSpPr/>
          <p:nvPr/>
        </p:nvCxnSpPr>
        <p:spPr>
          <a:xfrm flipH="1" rot="-5400000">
            <a:off x="10044249" y="2852392"/>
            <a:ext cx="402300" cy="12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5"/>
          <p:cNvCxnSpPr/>
          <p:nvPr/>
        </p:nvCxnSpPr>
        <p:spPr>
          <a:xfrm flipH="1" rot="-5400000">
            <a:off x="10036477" y="4001399"/>
            <a:ext cx="402300" cy="12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5"/>
          <p:cNvSpPr/>
          <p:nvPr/>
        </p:nvSpPr>
        <p:spPr>
          <a:xfrm>
            <a:off x="2108579" y="4244453"/>
            <a:ext cx="1201003" cy="95535"/>
          </a:xfrm>
          <a:custGeom>
            <a:rect b="b" l="l" r="r" t="t"/>
            <a:pathLst>
              <a:path extrusionOk="0" h="95535" w="1201003">
                <a:moveTo>
                  <a:pt x="1201003" y="0"/>
                </a:moveTo>
                <a:lnTo>
                  <a:pt x="450376" y="20472"/>
                </a:lnTo>
                <a:cubicBezTo>
                  <a:pt x="287740" y="26159"/>
                  <a:pt x="300251" y="21610"/>
                  <a:pt x="225188" y="34120"/>
                </a:cubicBezTo>
                <a:cubicBezTo>
                  <a:pt x="150125" y="46630"/>
                  <a:pt x="0" y="95535"/>
                  <a:pt x="0" y="95535"/>
                </a:cubicBezTo>
                <a:lnTo>
                  <a:pt x="0" y="95535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624083" y="2579426"/>
            <a:ext cx="1712794" cy="1285340"/>
          </a:xfrm>
          <a:custGeom>
            <a:rect b="b" l="l" r="r" t="t"/>
            <a:pathLst>
              <a:path extrusionOk="0" h="1285340" w="1712794">
                <a:moveTo>
                  <a:pt x="0" y="0"/>
                </a:moveTo>
                <a:cubicBezTo>
                  <a:pt x="34688" y="2275"/>
                  <a:pt x="69376" y="4550"/>
                  <a:pt x="95534" y="47768"/>
                </a:cubicBezTo>
                <a:cubicBezTo>
                  <a:pt x="121692" y="90986"/>
                  <a:pt x="148988" y="178559"/>
                  <a:pt x="156949" y="259308"/>
                </a:cubicBezTo>
                <a:cubicBezTo>
                  <a:pt x="164910" y="340057"/>
                  <a:pt x="143302" y="461750"/>
                  <a:pt x="143302" y="532263"/>
                </a:cubicBezTo>
                <a:cubicBezTo>
                  <a:pt x="143302" y="602776"/>
                  <a:pt x="152400" y="603913"/>
                  <a:pt x="156949" y="682388"/>
                </a:cubicBezTo>
                <a:cubicBezTo>
                  <a:pt x="161498" y="760863"/>
                  <a:pt x="150125" y="905302"/>
                  <a:pt x="170597" y="1003111"/>
                </a:cubicBezTo>
                <a:cubicBezTo>
                  <a:pt x="191069" y="1100920"/>
                  <a:pt x="187657" y="1227161"/>
                  <a:pt x="279779" y="1269242"/>
                </a:cubicBezTo>
                <a:cubicBezTo>
                  <a:pt x="371901" y="1311323"/>
                  <a:pt x="572068" y="1257869"/>
                  <a:pt x="723331" y="1255594"/>
                </a:cubicBezTo>
                <a:cubicBezTo>
                  <a:pt x="874594" y="1253319"/>
                  <a:pt x="1045191" y="1259006"/>
                  <a:pt x="1187355" y="1255594"/>
                </a:cubicBezTo>
                <a:cubicBezTo>
                  <a:pt x="1329519" y="1252182"/>
                  <a:pt x="1488743" y="1238535"/>
                  <a:pt x="1576316" y="1235123"/>
                </a:cubicBezTo>
                <a:cubicBezTo>
                  <a:pt x="1663889" y="1231711"/>
                  <a:pt x="1688341" y="1233417"/>
                  <a:pt x="1712794" y="1235123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227695" y="2579426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3197238" y="300364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6437444" y="2585891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6423477" y="300364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6877861" y="2581113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6891828" y="2981491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10124325" y="2585891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0103379" y="299178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3173230" y="373489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6423477" y="3724461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6434255" y="4172802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3194866" y="4180536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10137499" y="414891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10137499" y="373995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6877861" y="3755613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6877861" y="4148918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5"/>
          <p:cNvCxnSpPr>
            <a:stCxn id="173" idx="2"/>
          </p:cNvCxnSpPr>
          <p:nvPr/>
        </p:nvCxnSpPr>
        <p:spPr>
          <a:xfrm flipH="1">
            <a:off x="2480466" y="3146950"/>
            <a:ext cx="810600" cy="4560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89" name="Google Shape;189;p5"/>
          <p:cNvSpPr txBox="1"/>
          <p:nvPr/>
        </p:nvSpPr>
        <p:spPr>
          <a:xfrm>
            <a:off x="1272332" y="2849759"/>
            <a:ext cx="388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952993" y="3312458"/>
            <a:ext cx="5138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4">
            <a:alphaModFix/>
          </a:blip>
          <a:srcRect b="11442" l="10978" r="7077" t="0"/>
          <a:stretch/>
        </p:blipFill>
        <p:spPr>
          <a:xfrm flipH="1" rot="-5400000">
            <a:off x="5756743" y="-230650"/>
            <a:ext cx="2039879" cy="294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5">
            <a:alphaModFix/>
          </a:blip>
          <a:srcRect b="18707" l="11378" r="7742" t="26168"/>
          <a:stretch/>
        </p:blipFill>
        <p:spPr>
          <a:xfrm rot="-5400000">
            <a:off x="5959669" y="4131626"/>
            <a:ext cx="1938210" cy="2891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5"/>
          <p:cNvCxnSpPr/>
          <p:nvPr/>
        </p:nvCxnSpPr>
        <p:spPr>
          <a:xfrm flipH="1">
            <a:off x="2333767" y="2677505"/>
            <a:ext cx="932084" cy="325478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94" name="Google Shape;194;p5"/>
          <p:cNvCxnSpPr/>
          <p:nvPr/>
        </p:nvCxnSpPr>
        <p:spPr>
          <a:xfrm>
            <a:off x="5804873" y="992459"/>
            <a:ext cx="776440" cy="1653524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95" name="Google Shape;195;p5"/>
          <p:cNvCxnSpPr>
            <a:stCxn id="181" idx="1"/>
          </p:cNvCxnSpPr>
          <p:nvPr/>
        </p:nvCxnSpPr>
        <p:spPr>
          <a:xfrm flipH="1">
            <a:off x="6001977" y="3796112"/>
            <a:ext cx="421500" cy="15231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96" name="Google Shape;196;p5"/>
          <p:cNvSpPr txBox="1"/>
          <p:nvPr/>
        </p:nvSpPr>
        <p:spPr>
          <a:xfrm>
            <a:off x="571119" y="223024"/>
            <a:ext cx="395627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Cooling of Tile Supper  Drawer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5"/>
          <p:cNvCxnSpPr>
            <a:endCxn id="175" idx="3"/>
          </p:cNvCxnSpPr>
          <p:nvPr/>
        </p:nvCxnSpPr>
        <p:spPr>
          <a:xfrm>
            <a:off x="5377533" y="1503899"/>
            <a:ext cx="1233600" cy="15714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98" name="Google Shape;198;p5"/>
          <p:cNvCxnSpPr/>
          <p:nvPr/>
        </p:nvCxnSpPr>
        <p:spPr>
          <a:xfrm flipH="1">
            <a:off x="5950563" y="4237576"/>
            <a:ext cx="603484" cy="1683722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99" name="Google Shape;19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200" name="Google Shape;20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6"/>
          <p:cNvGrpSpPr/>
          <p:nvPr/>
        </p:nvGrpSpPr>
        <p:grpSpPr>
          <a:xfrm>
            <a:off x="1143000" y="283190"/>
            <a:ext cx="9577316" cy="6472452"/>
            <a:chOff x="6172200" y="1143000"/>
            <a:chExt cx="2498725" cy="2281238"/>
          </a:xfrm>
        </p:grpSpPr>
        <p:grpSp>
          <p:nvGrpSpPr>
            <p:cNvPr id="206" name="Google Shape;206;p6"/>
            <p:cNvGrpSpPr/>
            <p:nvPr/>
          </p:nvGrpSpPr>
          <p:grpSpPr>
            <a:xfrm>
              <a:off x="6172200" y="1143000"/>
              <a:ext cx="2498725" cy="2281238"/>
              <a:chOff x="4999037" y="2018268"/>
              <a:chExt cx="2498725" cy="2281198"/>
            </a:xfrm>
          </p:grpSpPr>
          <p:pic>
            <p:nvPicPr>
              <p:cNvPr descr="Untitled.png" id="207" name="Google Shape;207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999037" y="2423041"/>
                <a:ext cx="2498725" cy="1876425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pic>
          <p:sp>
            <p:nvSpPr>
              <p:cNvPr id="208" name="Google Shape;208;p6"/>
              <p:cNvSpPr txBox="1"/>
              <p:nvPr/>
            </p:nvSpPr>
            <p:spPr>
              <a:xfrm>
                <a:off x="4999037" y="2018268"/>
                <a:ext cx="2498725" cy="27118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Cooling leak </a:t>
                </a:r>
                <a:r>
                  <a:rPr lang="en-US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(EBA04)   2009</a:t>
                </a:r>
                <a:endPara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6"/>
            <p:cNvSpPr/>
            <p:nvPr/>
          </p:nvSpPr>
          <p:spPr>
            <a:xfrm>
              <a:off x="7086600" y="2133600"/>
              <a:ext cx="533400" cy="533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0800" rotWithShape="0" dir="5400000" dist="25400">
                <a:srgbClr val="808080">
                  <a:alpha val="44705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10" name="Google Shape;210;p6"/>
          <p:cNvSpPr txBox="1"/>
          <p:nvPr/>
        </p:nvSpPr>
        <p:spPr>
          <a:xfrm>
            <a:off x="4761571" y="4917688"/>
            <a:ext cx="246441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Metallic pipe corrosion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212" name="Google Shape;21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type="title"/>
          </p:nvPr>
        </p:nvSpPr>
        <p:spPr>
          <a:xfrm>
            <a:off x="1981200" y="152400"/>
            <a:ext cx="702898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lang="en-US" sz="3200" u="sng">
                <a:latin typeface="Trebuchet MS"/>
                <a:ea typeface="Trebuchet MS"/>
                <a:cs typeface="Trebuchet MS"/>
                <a:sym typeface="Trebuchet MS"/>
              </a:rPr>
              <a:t>Some special cases </a:t>
            </a:r>
            <a:r>
              <a:rPr lang="en-US" sz="2400" u="sng">
                <a:latin typeface="Trebuchet MS"/>
                <a:ea typeface="Trebuchet MS"/>
                <a:cs typeface="Trebuchet MS"/>
                <a:sym typeface="Trebuchet MS"/>
              </a:rPr>
              <a:t>(LBA 56)  	2012</a:t>
            </a:r>
            <a:endParaRPr sz="24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1065368" y="1042541"/>
            <a:ext cx="96286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water leak problem was in the internal drawer but was impossible to precisely located it.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After several days, SD was inserted but ¼ of the SD has no water flow (a bypass was installed preventing the water to flow in the internal drawer – MB side)</a:t>
            </a:r>
            <a:endParaRPr/>
          </a:p>
        </p:txBody>
      </p:sp>
      <p:sp>
        <p:nvSpPr>
          <p:cNvPr id="220" name="Google Shape;2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10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IMG_5154_small.jpg" id="221" name="Google Shape;221;p7"/>
          <p:cNvPicPr preferRelativeResize="0"/>
          <p:nvPr/>
        </p:nvPicPr>
        <p:blipFill rotWithShape="1">
          <a:blip r:embed="rId3">
            <a:alphaModFix/>
          </a:blip>
          <a:srcRect b="23676" l="26253" r="12264" t="15092"/>
          <a:stretch/>
        </p:blipFill>
        <p:spPr>
          <a:xfrm>
            <a:off x="5206808" y="1910360"/>
            <a:ext cx="5902273" cy="440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7"/>
          <p:cNvSpPr txBox="1"/>
          <p:nvPr/>
        </p:nvSpPr>
        <p:spPr>
          <a:xfrm>
            <a:off x="3370301" y="3799825"/>
            <a:ext cx="135255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Air bubbles</a:t>
            </a:r>
            <a:endParaRPr/>
          </a:p>
        </p:txBody>
      </p:sp>
      <p:cxnSp>
        <p:nvCxnSpPr>
          <p:cNvPr id="223" name="Google Shape;223;p7"/>
          <p:cNvCxnSpPr/>
          <p:nvPr/>
        </p:nvCxnSpPr>
        <p:spPr>
          <a:xfrm>
            <a:off x="4722851" y="4057950"/>
            <a:ext cx="3796681" cy="148585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24" name="Google Shape;224;p7"/>
          <p:cNvSpPr txBox="1"/>
          <p:nvPr/>
        </p:nvSpPr>
        <p:spPr>
          <a:xfrm>
            <a:off x="1062040" y="2020743"/>
            <a:ext cx="406752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No increase in temperature is seen in DCS.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The PPV cycle of the cooling loop increased from 250 min to 350 min.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720494" y="4715147"/>
            <a:ext cx="36099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PPV: Elapsed time between vacuum pump cycles.</a:t>
            </a:r>
            <a:endParaRPr/>
          </a:p>
        </p:txBody>
      </p:sp>
      <p:sp>
        <p:nvSpPr>
          <p:cNvPr id="226" name="Google Shape;22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p8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{8E9D1835-86D4-43A0-BDCA-86BB1FD59272}</a:tableStyleId>
              </a:tblPr>
              <a:tblGrid>
                <a:gridCol w="711825"/>
                <a:gridCol w="1092825"/>
                <a:gridCol w="1516575"/>
                <a:gridCol w="3144650"/>
                <a:gridCol w="2966225"/>
                <a:gridCol w="1083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Module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From cooling disconnected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Impact in PPV cycle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LBA56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Jan. 2012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MB internal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 (250🡪350min)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EBA51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March 2020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½ HV External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LBC14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April 2021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MB external + HV internal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LBC64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Dec. 2021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MB Internal + HV Internal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LBC01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Dec. 2021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MB internal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6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LBC33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HV side (internal + external)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7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LBC49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HV side (internal + external)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8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EBC48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HV side (internal + external)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9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EBC49</a:t>
                      </a:r>
                      <a:endParaRPr b="1"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>
                          <a:solidFill>
                            <a:schemeClr val="accent2"/>
                          </a:solidFill>
                        </a:rPr>
                        <a:t>Jan. 2022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HV side (internal + external)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2" name="Google Shape;23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233" name="Google Shape;23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>
            <a:off x="3140343" y="1114556"/>
            <a:ext cx="7467599" cy="773420"/>
            <a:chOff x="2575932" y="752304"/>
            <a:chExt cx="7467599" cy="773420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2575932" y="752304"/>
              <a:ext cx="7467599" cy="773420"/>
              <a:chOff x="2575932" y="752304"/>
              <a:chExt cx="7467599" cy="773420"/>
            </a:xfrm>
          </p:grpSpPr>
          <p:sp>
            <p:nvSpPr>
              <p:cNvPr id="240" name="Google Shape;240;p9"/>
              <p:cNvSpPr/>
              <p:nvPr/>
            </p:nvSpPr>
            <p:spPr>
              <a:xfrm>
                <a:off x="2575932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6363629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" name="Google Shape;242;p9"/>
            <p:cNvSpPr/>
            <p:nvPr/>
          </p:nvSpPr>
          <p:spPr>
            <a:xfrm>
              <a:off x="2821259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501161" y="1283370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821259" y="1316941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6501161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3140343" y="2275397"/>
            <a:ext cx="7467599" cy="773420"/>
            <a:chOff x="2575932" y="752304"/>
            <a:chExt cx="7467599" cy="773420"/>
          </a:xfrm>
        </p:grpSpPr>
        <p:grpSp>
          <p:nvGrpSpPr>
            <p:cNvPr id="247" name="Google Shape;247;p9"/>
            <p:cNvGrpSpPr/>
            <p:nvPr/>
          </p:nvGrpSpPr>
          <p:grpSpPr>
            <a:xfrm>
              <a:off x="2575932" y="752304"/>
              <a:ext cx="7467599" cy="773420"/>
              <a:chOff x="2575932" y="752304"/>
              <a:chExt cx="7467599" cy="773420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2575932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6363629" y="752304"/>
                <a:ext cx="3679902" cy="773420"/>
              </a:xfrm>
              <a:prstGeom prst="rect">
                <a:avLst/>
              </a:prstGeom>
              <a:noFill/>
              <a:ln cap="flat" cmpd="sng" w="12700">
                <a:solidFill>
                  <a:srgbClr val="42719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0" name="Google Shape;250;p9"/>
            <p:cNvSpPr/>
            <p:nvPr/>
          </p:nvSpPr>
          <p:spPr>
            <a:xfrm>
              <a:off x="2821259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6501161" y="1283370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2821259" y="1316941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6501161" y="880946"/>
              <a:ext cx="3211551" cy="45719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4" name="Google Shape;254;p9"/>
          <p:cNvPicPr preferRelativeResize="0"/>
          <p:nvPr/>
        </p:nvPicPr>
        <p:blipFill rotWithShape="1">
          <a:blip r:embed="rId3">
            <a:alphaModFix/>
          </a:blip>
          <a:srcRect b="16584" l="0" r="0" t="19512"/>
          <a:stretch/>
        </p:blipFill>
        <p:spPr>
          <a:xfrm>
            <a:off x="822326" y="1114556"/>
            <a:ext cx="2264119" cy="193426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/>
          <p:nvPr/>
        </p:nvSpPr>
        <p:spPr>
          <a:xfrm>
            <a:off x="2099784" y="1256181"/>
            <a:ext cx="1317009" cy="305815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2099784" y="1693932"/>
            <a:ext cx="1323833" cy="464268"/>
          </a:xfrm>
          <a:custGeom>
            <a:rect b="b" l="l" r="r" t="t"/>
            <a:pathLst>
              <a:path extrusionOk="0" h="384173" w="1323833">
                <a:moveTo>
                  <a:pt x="0" y="382138"/>
                </a:moveTo>
                <a:cubicBezTo>
                  <a:pt x="46630" y="384981"/>
                  <a:pt x="93260" y="387824"/>
                  <a:pt x="129654" y="368490"/>
                </a:cubicBezTo>
                <a:cubicBezTo>
                  <a:pt x="166048" y="349156"/>
                  <a:pt x="169460" y="309350"/>
                  <a:pt x="218364" y="266132"/>
                </a:cubicBezTo>
                <a:cubicBezTo>
                  <a:pt x="267268" y="222914"/>
                  <a:pt x="346881" y="150126"/>
                  <a:pt x="423081" y="109183"/>
                </a:cubicBezTo>
                <a:cubicBezTo>
                  <a:pt x="499281" y="68240"/>
                  <a:pt x="525439" y="38669"/>
                  <a:pt x="675564" y="20472"/>
                </a:cubicBezTo>
                <a:cubicBezTo>
                  <a:pt x="825689" y="2275"/>
                  <a:pt x="1157785" y="34119"/>
                  <a:pt x="1323833" y="0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4290477" y="1272881"/>
            <a:ext cx="1009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MB-Side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4563050" y="2463188"/>
            <a:ext cx="1009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HV-Side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9"/>
          <p:cNvCxnSpPr/>
          <p:nvPr/>
        </p:nvCxnSpPr>
        <p:spPr>
          <a:xfrm flipH="1" rot="-5400000">
            <a:off x="10124165" y="1467731"/>
            <a:ext cx="402300" cy="12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9"/>
          <p:cNvCxnSpPr/>
          <p:nvPr/>
        </p:nvCxnSpPr>
        <p:spPr>
          <a:xfrm flipH="1" rot="-5400000">
            <a:off x="10116393" y="2616738"/>
            <a:ext cx="402300" cy="12600"/>
          </a:xfrm>
          <a:prstGeom prst="curvedConnector3">
            <a:avLst>
              <a:gd fmla="val 0" name="adj1"/>
            </a:avLst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9"/>
          <p:cNvSpPr/>
          <p:nvPr/>
        </p:nvSpPr>
        <p:spPr>
          <a:xfrm>
            <a:off x="2188495" y="2859792"/>
            <a:ext cx="1201003" cy="95535"/>
          </a:xfrm>
          <a:custGeom>
            <a:rect b="b" l="l" r="r" t="t"/>
            <a:pathLst>
              <a:path extrusionOk="0" h="95535" w="1201003">
                <a:moveTo>
                  <a:pt x="1201003" y="0"/>
                </a:moveTo>
                <a:lnTo>
                  <a:pt x="450376" y="20472"/>
                </a:lnTo>
                <a:cubicBezTo>
                  <a:pt x="287740" y="26159"/>
                  <a:pt x="300251" y="21610"/>
                  <a:pt x="225188" y="34120"/>
                </a:cubicBezTo>
                <a:cubicBezTo>
                  <a:pt x="150125" y="46630"/>
                  <a:pt x="0" y="95535"/>
                  <a:pt x="0" y="95535"/>
                </a:cubicBezTo>
                <a:lnTo>
                  <a:pt x="0" y="95535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1703999" y="1194765"/>
            <a:ext cx="1712794" cy="1285340"/>
          </a:xfrm>
          <a:custGeom>
            <a:rect b="b" l="l" r="r" t="t"/>
            <a:pathLst>
              <a:path extrusionOk="0" h="1285340" w="1712794">
                <a:moveTo>
                  <a:pt x="0" y="0"/>
                </a:moveTo>
                <a:cubicBezTo>
                  <a:pt x="34688" y="2275"/>
                  <a:pt x="69376" y="4550"/>
                  <a:pt x="95534" y="47768"/>
                </a:cubicBezTo>
                <a:cubicBezTo>
                  <a:pt x="121692" y="90986"/>
                  <a:pt x="148988" y="178559"/>
                  <a:pt x="156949" y="259308"/>
                </a:cubicBezTo>
                <a:cubicBezTo>
                  <a:pt x="164910" y="340057"/>
                  <a:pt x="143302" y="461750"/>
                  <a:pt x="143302" y="532263"/>
                </a:cubicBezTo>
                <a:cubicBezTo>
                  <a:pt x="143302" y="602776"/>
                  <a:pt x="152400" y="603913"/>
                  <a:pt x="156949" y="682388"/>
                </a:cubicBezTo>
                <a:cubicBezTo>
                  <a:pt x="161498" y="760863"/>
                  <a:pt x="150125" y="905302"/>
                  <a:pt x="170597" y="1003111"/>
                </a:cubicBezTo>
                <a:cubicBezTo>
                  <a:pt x="191069" y="1100920"/>
                  <a:pt x="187657" y="1227161"/>
                  <a:pt x="279779" y="1269242"/>
                </a:cubicBezTo>
                <a:cubicBezTo>
                  <a:pt x="371901" y="1311323"/>
                  <a:pt x="572068" y="1257869"/>
                  <a:pt x="723331" y="1255594"/>
                </a:cubicBezTo>
                <a:cubicBezTo>
                  <a:pt x="874594" y="1253319"/>
                  <a:pt x="1045191" y="1259006"/>
                  <a:pt x="1187355" y="1255594"/>
                </a:cubicBezTo>
                <a:cubicBezTo>
                  <a:pt x="1329519" y="1252182"/>
                  <a:pt x="1488743" y="1238535"/>
                  <a:pt x="1576316" y="1235123"/>
                </a:cubicBezTo>
                <a:cubicBezTo>
                  <a:pt x="1663889" y="1231711"/>
                  <a:pt x="1688341" y="1233417"/>
                  <a:pt x="1712794" y="1235123"/>
                </a:cubicBezTo>
              </a:path>
            </a:pathLst>
          </a:cu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3307611" y="1194765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3277154" y="161898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6517360" y="1201230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6503393" y="161898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6957777" y="1196452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6971744" y="1596830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10204241" y="1201230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10183295" y="160712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3253146" y="235023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6503393" y="2339800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9"/>
          <p:cNvSpPr/>
          <p:nvPr/>
        </p:nvSpPr>
        <p:spPr>
          <a:xfrm>
            <a:off x="6514171" y="2788141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9"/>
          <p:cNvSpPr/>
          <p:nvPr/>
        </p:nvSpPr>
        <p:spPr>
          <a:xfrm>
            <a:off x="3274782" y="2795875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9"/>
          <p:cNvSpPr/>
          <p:nvPr/>
        </p:nvSpPr>
        <p:spPr>
          <a:xfrm>
            <a:off x="10217415" y="276425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10217415" y="235529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6957777" y="2370952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6957777" y="2764257"/>
            <a:ext cx="187656" cy="14330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p9"/>
          <p:cNvCxnSpPr>
            <a:stCxn id="264" idx="2"/>
          </p:cNvCxnSpPr>
          <p:nvPr/>
        </p:nvCxnSpPr>
        <p:spPr>
          <a:xfrm flipH="1">
            <a:off x="2560382" y="1762289"/>
            <a:ext cx="810600" cy="456000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80" name="Google Shape;280;p9"/>
          <p:cNvSpPr txBox="1"/>
          <p:nvPr/>
        </p:nvSpPr>
        <p:spPr>
          <a:xfrm>
            <a:off x="1352248" y="1465098"/>
            <a:ext cx="388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1032909" y="1927797"/>
            <a:ext cx="5138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9"/>
          <p:cNvPicPr preferRelativeResize="0"/>
          <p:nvPr/>
        </p:nvPicPr>
        <p:blipFill rotWithShape="1">
          <a:blip r:embed="rId4">
            <a:alphaModFix/>
          </a:blip>
          <a:srcRect b="18707" l="11378" r="7742" t="26168"/>
          <a:stretch/>
        </p:blipFill>
        <p:spPr>
          <a:xfrm rot="-5400000">
            <a:off x="6093484" y="3116865"/>
            <a:ext cx="1938210" cy="2891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9"/>
          <p:cNvCxnSpPr/>
          <p:nvPr/>
        </p:nvCxnSpPr>
        <p:spPr>
          <a:xfrm flipH="1">
            <a:off x="2413683" y="1292844"/>
            <a:ext cx="932084" cy="325478"/>
          </a:xfrm>
          <a:prstGeom prst="straightConnector1">
            <a:avLst/>
          </a:prstGeom>
          <a:noFill/>
          <a:ln cap="flat" cmpd="sng" w="19050">
            <a:solidFill>
              <a:srgbClr val="C55A1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84" name="Google Shape;284;p9"/>
          <p:cNvSpPr txBox="1"/>
          <p:nvPr/>
        </p:nvSpPr>
        <p:spPr>
          <a:xfrm>
            <a:off x="2097704" y="204725"/>
            <a:ext cx="89990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Cooling of Tile Supper:  Drawer HV side excluded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2683142" y="2145051"/>
            <a:ext cx="8274205" cy="99043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9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28548" l="35555" r="6092" t="29527"/>
          <a:stretch/>
        </p:blipFill>
        <p:spPr>
          <a:xfrm rot="10800000">
            <a:off x="878501" y="3319148"/>
            <a:ext cx="3581987" cy="3431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9"/>
          <p:cNvCxnSpPr/>
          <p:nvPr/>
        </p:nvCxnSpPr>
        <p:spPr>
          <a:xfrm flipH="1">
            <a:off x="6188927" y="3389943"/>
            <a:ext cx="1739590" cy="241984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9"/>
          <p:cNvCxnSpPr/>
          <p:nvPr/>
        </p:nvCxnSpPr>
        <p:spPr>
          <a:xfrm>
            <a:off x="6300439" y="3319148"/>
            <a:ext cx="1884556" cy="263560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Tile Week Feb. 2022</a:t>
            </a:r>
            <a:endParaRPr/>
          </a:p>
        </p:txBody>
      </p: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2022-01-31T15:50:23Z</dcterms:created>
  <dc:creator>Irakli Minashvili</dc:creator>
</cp:coreProperties>
</file>